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67" r:id="rId4"/>
    <p:sldId id="265" r:id="rId5"/>
    <p:sldId id="271" r:id="rId6"/>
    <p:sldId id="275" r:id="rId7"/>
    <p:sldId id="276" r:id="rId8"/>
    <p:sldId id="277" r:id="rId9"/>
    <p:sldId id="281" r:id="rId10"/>
    <p:sldId id="279" r:id="rId11"/>
    <p:sldId id="280" r:id="rId12"/>
    <p:sldId id="283" r:id="rId13"/>
    <p:sldId id="284" r:id="rId14"/>
    <p:sldId id="28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=""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irdweb.com/sepolia" TargetMode="External"/><Relationship Id="rId2" Type="http://schemas.openxmlformats.org/officeDocument/2006/relationships/hyperlink" Target="https://bwarelabs.com/faucets/ethereum-sepo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mix.ethereum.org/#lang=en&amp;optimize=false&amp;runs=200&amp;evmVersion=null&amp;version=soljson-v0.8.26+commit.8a97fa7a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polia.etherscan.io/tx/0x1550db6317ddefb2ecda41cb22e8a6582eab2d19d5b5a0c87849a845f718820d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0047"/>
            <a:ext cx="9144000" cy="1457906"/>
          </a:xfrm>
        </p:spPr>
        <p:txBody>
          <a:bodyPr>
            <a:normAutofit fontScale="90000"/>
          </a:bodyPr>
          <a:lstStyle/>
          <a:p>
            <a:r>
              <a:rPr lang="es-MX" dirty="0"/>
              <a:t>Modelo de datos y Contratos Inteligentes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0829-A35F-4B2E-AAD1-40E2BC03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necesitamos para desplegar un Smart </a:t>
            </a:r>
            <a:r>
              <a:rPr lang="es-MX" dirty="0" err="1"/>
              <a:t>Contract</a:t>
            </a:r>
            <a:r>
              <a:rPr lang="es-MX" dirty="0"/>
              <a:t>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FE829-639A-41B6-A867-0D3E436A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Tener el contrato inteligente</a:t>
            </a:r>
          </a:p>
          <a:p>
            <a:r>
              <a:rPr lang="es-MX" dirty="0"/>
              <a:t>Contar con el gas suficiente para desplegar</a:t>
            </a:r>
          </a:p>
          <a:p>
            <a:pPr lvl="1"/>
            <a:r>
              <a:rPr lang="es-CO" dirty="0">
                <a:hlinkClick r:id="rId2"/>
              </a:rPr>
              <a:t>Ethereum </a:t>
            </a:r>
            <a:r>
              <a:rPr lang="es-CO" dirty="0" err="1">
                <a:hlinkClick r:id="rId2"/>
              </a:rPr>
              <a:t>Sepolia</a:t>
            </a:r>
            <a:r>
              <a:rPr lang="es-CO" dirty="0">
                <a:hlinkClick r:id="rId2"/>
              </a:rPr>
              <a:t> </a:t>
            </a:r>
            <a:r>
              <a:rPr lang="es-CO" dirty="0" err="1">
                <a:hlinkClick r:id="rId2"/>
              </a:rPr>
              <a:t>Testnet</a:t>
            </a:r>
            <a:r>
              <a:rPr lang="es-CO" dirty="0">
                <a:hlinkClick r:id="rId2"/>
              </a:rPr>
              <a:t> </a:t>
            </a:r>
            <a:r>
              <a:rPr lang="es-CO" dirty="0" err="1">
                <a:hlinkClick r:id="rId2"/>
              </a:rPr>
              <a:t>Faucet</a:t>
            </a:r>
            <a:r>
              <a:rPr lang="es-CO" dirty="0">
                <a:hlinkClick r:id="rId2"/>
              </a:rPr>
              <a:t> - </a:t>
            </a:r>
            <a:r>
              <a:rPr lang="es-CO" dirty="0" err="1">
                <a:hlinkClick r:id="rId2"/>
              </a:rPr>
              <a:t>Bware</a:t>
            </a:r>
            <a:r>
              <a:rPr lang="es-CO" dirty="0">
                <a:hlinkClick r:id="rId2"/>
              </a:rPr>
              <a:t> </a:t>
            </a:r>
            <a:r>
              <a:rPr lang="es-CO" dirty="0" err="1">
                <a:hlinkClick r:id="rId2"/>
              </a:rPr>
              <a:t>Labs</a:t>
            </a:r>
            <a:endParaRPr lang="es-CO" dirty="0"/>
          </a:p>
          <a:p>
            <a:pPr lvl="1"/>
            <a:r>
              <a:rPr lang="en-US" dirty="0" err="1">
                <a:hlinkClick r:id="rId3"/>
              </a:rPr>
              <a:t>Sepolia</a:t>
            </a:r>
            <a:r>
              <a:rPr lang="en-US" dirty="0">
                <a:hlinkClick r:id="rId3"/>
              </a:rPr>
              <a:t>: RPC and Chain Settings</a:t>
            </a:r>
            <a:endParaRPr lang="es-CO" dirty="0"/>
          </a:p>
          <a:p>
            <a:r>
              <a:rPr lang="es-CO" dirty="0"/>
              <a:t>Contar con IDE para trabajar con </a:t>
            </a:r>
            <a:r>
              <a:rPr lang="es-CO" dirty="0" err="1"/>
              <a:t>Solidity</a:t>
            </a:r>
            <a:r>
              <a:rPr lang="es-CO" dirty="0"/>
              <a:t> (</a:t>
            </a:r>
            <a:r>
              <a:rPr lang="es-CO" dirty="0">
                <a:hlinkClick r:id="rId4"/>
              </a:rPr>
              <a:t>Remix - Ethereum IDE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3C1908-E7BB-4A4C-8CE4-FD6A8847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4" y="516587"/>
            <a:ext cx="5887272" cy="5858693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19E9B03-15D9-4063-8A59-288BAF076CAA}"/>
              </a:ext>
            </a:extLst>
          </p:cNvPr>
          <p:cNvSpPr/>
          <p:nvPr/>
        </p:nvSpPr>
        <p:spPr>
          <a:xfrm>
            <a:off x="3835411" y="561157"/>
            <a:ext cx="990589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Licencia y compilador</a:t>
            </a:r>
            <a:endParaRPr lang="es-CO" sz="12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C60D73C-858F-469B-A98C-517149B9733D}"/>
              </a:ext>
            </a:extLst>
          </p:cNvPr>
          <p:cNvSpPr/>
          <p:nvPr/>
        </p:nvSpPr>
        <p:spPr>
          <a:xfrm>
            <a:off x="3014141" y="1049986"/>
            <a:ext cx="1718725" cy="152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Definición del contrato</a:t>
            </a:r>
            <a:endParaRPr lang="es-CO" sz="11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CAFCC9F-D27C-4224-BF82-17074735BFCA}"/>
              </a:ext>
            </a:extLst>
          </p:cNvPr>
          <p:cNvSpPr/>
          <p:nvPr/>
        </p:nvSpPr>
        <p:spPr>
          <a:xfrm>
            <a:off x="7869778" y="1202267"/>
            <a:ext cx="2870200" cy="78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 define la estructura para almacenar información sobre los candidatos</a:t>
            </a:r>
            <a:endParaRPr lang="es-CO" sz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211C691-1876-47D4-8C97-3C562BFD28FE}"/>
              </a:ext>
            </a:extLst>
          </p:cNvPr>
          <p:cNvSpPr/>
          <p:nvPr/>
        </p:nvSpPr>
        <p:spPr>
          <a:xfrm>
            <a:off x="5006657" y="2103847"/>
            <a:ext cx="1436478" cy="48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Variables de estado</a:t>
            </a:r>
            <a:endParaRPr lang="es-CO" sz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415998F-0B55-474C-93F8-D1568B6589B1}"/>
              </a:ext>
            </a:extLst>
          </p:cNvPr>
          <p:cNvSpPr/>
          <p:nvPr/>
        </p:nvSpPr>
        <p:spPr>
          <a:xfrm>
            <a:off x="3814234" y="2730258"/>
            <a:ext cx="1436478" cy="48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Constructor</a:t>
            </a:r>
            <a:endParaRPr lang="es-CO" sz="12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818635D-FA6D-4EF5-9DA4-DEAA9606A207}"/>
              </a:ext>
            </a:extLst>
          </p:cNvPr>
          <p:cNvSpPr/>
          <p:nvPr/>
        </p:nvSpPr>
        <p:spPr>
          <a:xfrm>
            <a:off x="2091267" y="3378201"/>
            <a:ext cx="4563533" cy="74059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C25B2F9-7C12-413A-A561-A904212B02A8}"/>
              </a:ext>
            </a:extLst>
          </p:cNvPr>
          <p:cNvSpPr/>
          <p:nvPr/>
        </p:nvSpPr>
        <p:spPr>
          <a:xfrm>
            <a:off x="2091266" y="4178061"/>
            <a:ext cx="5562601" cy="11390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9E6617-4C26-4A91-8D58-2A0C9DFF9F5A}"/>
              </a:ext>
            </a:extLst>
          </p:cNvPr>
          <p:cNvSpPr/>
          <p:nvPr/>
        </p:nvSpPr>
        <p:spPr>
          <a:xfrm>
            <a:off x="2091265" y="5388675"/>
            <a:ext cx="5562601" cy="863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77F3775-D383-4D7B-A8D2-CD46EB82FB8F}"/>
              </a:ext>
            </a:extLst>
          </p:cNvPr>
          <p:cNvSpPr/>
          <p:nvPr/>
        </p:nvSpPr>
        <p:spPr>
          <a:xfrm rot="16200000">
            <a:off x="491893" y="4717873"/>
            <a:ext cx="2874075" cy="194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Funciones y validaciones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267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D0A98-EEA1-48C8-B12E-CB4B1981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/>
              <a:t>Despliegue del contrato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08654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BAFA62A-DD80-4EA3-9F6E-D4732959A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705" y="124884"/>
            <a:ext cx="2529653" cy="44577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927BB9-FF24-419E-8908-168C0363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75" y="382682"/>
            <a:ext cx="3177308" cy="3535703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AB7F34F-1B6B-431B-849F-8760554167D4}"/>
              </a:ext>
            </a:extLst>
          </p:cNvPr>
          <p:cNvSpPr/>
          <p:nvPr/>
        </p:nvSpPr>
        <p:spPr>
          <a:xfrm>
            <a:off x="2658194" y="3024281"/>
            <a:ext cx="618067" cy="2878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A112F2D-536B-49A4-9262-180FD9289112}"/>
              </a:ext>
            </a:extLst>
          </p:cNvPr>
          <p:cNvSpPr/>
          <p:nvPr/>
        </p:nvSpPr>
        <p:spPr>
          <a:xfrm>
            <a:off x="6096000" y="1989666"/>
            <a:ext cx="260498" cy="211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75FA42C-D35E-4B52-B536-C05ADE44A28B}"/>
              </a:ext>
            </a:extLst>
          </p:cNvPr>
          <p:cNvSpPr/>
          <p:nvPr/>
        </p:nvSpPr>
        <p:spPr>
          <a:xfrm rot="5400000">
            <a:off x="8243282" y="4766732"/>
            <a:ext cx="260498" cy="211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55085E-2814-4029-8FC9-1A5D5C50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267" y="5150072"/>
            <a:ext cx="6531091" cy="146749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538AEC1-ADD6-4694-97BC-104D4564EA30}"/>
              </a:ext>
            </a:extLst>
          </p:cNvPr>
          <p:cNvSpPr txBox="1"/>
          <p:nvPr/>
        </p:nvSpPr>
        <p:spPr>
          <a:xfrm>
            <a:off x="3107267" y="4780740"/>
            <a:ext cx="549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5"/>
              </a:rPr>
              <a:t>Sepolia</a:t>
            </a:r>
            <a:r>
              <a:rPr lang="en-US" dirty="0">
                <a:hlinkClick r:id="rId5"/>
              </a:rPr>
              <a:t> Transaction Hash (</a:t>
            </a:r>
            <a:r>
              <a:rPr lang="en-US" dirty="0" err="1">
                <a:hlinkClick r:id="rId5"/>
              </a:rPr>
              <a:t>Txhash</a:t>
            </a:r>
            <a:r>
              <a:rPr lang="en-US" dirty="0">
                <a:hlinkClick r:id="rId5"/>
              </a:rPr>
              <a:t>) Details | </a:t>
            </a:r>
            <a:r>
              <a:rPr lang="en-US" dirty="0" err="1">
                <a:hlinkClick r:id="rId5"/>
              </a:rPr>
              <a:t>Etherscan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239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27728-072D-4C45-8FD3-BDC629F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1107"/>
            <a:ext cx="10515600" cy="1109226"/>
          </a:xfrm>
        </p:spPr>
        <p:txBody>
          <a:bodyPr>
            <a:normAutofit/>
          </a:bodyPr>
          <a:lstStyle/>
          <a:p>
            <a:r>
              <a:rPr lang="es-MX" sz="5400" dirty="0"/>
              <a:t>De la clase anterior…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2974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DF724-CBCB-4899-92EB-742A15A9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 previos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7744A-9727-4440-AF54-B14B1C87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Tener acceso a la red </a:t>
            </a:r>
            <a:r>
              <a:rPr lang="es-MX" dirty="0" err="1"/>
              <a:t>blockchain</a:t>
            </a:r>
            <a:r>
              <a:rPr lang="es-MX" dirty="0"/>
              <a:t>.</a:t>
            </a:r>
          </a:p>
          <a:p>
            <a:r>
              <a:rPr lang="es-MX" dirty="0"/>
              <a:t>Tener instalado SQL Server Express y SQL Server Management Studio (SSMS).</a:t>
            </a:r>
          </a:p>
        </p:txBody>
      </p:sp>
    </p:spTree>
    <p:extLst>
      <p:ext uri="{BB962C8B-B14F-4D97-AF65-F5344CB8AC3E}">
        <p14:creationId xmlns:p14="http://schemas.microsoft.com/office/powerpoint/2010/main" val="300350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adroTexto 30">
            <a:extLst>
              <a:ext uri="{FF2B5EF4-FFF2-40B4-BE49-F238E27FC236}">
                <a16:creationId xmlns:a16="http://schemas.microsoft.com/office/drawing/2014/main" id="{F9F70E84-4700-4EA6-BC9D-8E237B40200D}"/>
              </a:ext>
            </a:extLst>
          </p:cNvPr>
          <p:cNvSpPr txBox="1"/>
          <p:nvPr/>
        </p:nvSpPr>
        <p:spPr>
          <a:xfrm>
            <a:off x="838200" y="1842107"/>
            <a:ext cx="10515600" cy="4338559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4">
                <a:alpha val="17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54133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806450" indent="-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806450" indent="2651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1347788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altLang="es-CO" sz="1800" dirty="0"/>
              <a:t>Llave Primaria:</a:t>
            </a:r>
            <a:r>
              <a:rPr lang="es-CO" altLang="es-CO" sz="1800" b="0" dirty="0"/>
              <a:t> Garantiza que cada registro en una tabla sea único e identificable.</a:t>
            </a:r>
          </a:p>
          <a:p>
            <a:r>
              <a:rPr lang="es-CO" altLang="es-CO" sz="1800" dirty="0"/>
              <a:t>Llave Foránea:</a:t>
            </a:r>
            <a:r>
              <a:rPr lang="es-CO" altLang="es-CO" sz="1800" b="0" dirty="0"/>
              <a:t> Crea una relación entre tablas, vinculando una columna en una tabla con la llave primaria de otra tabla para mantener la integridad referencial.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71F015-2B98-402A-BDB3-A17843DE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¿Llave primaria? ¿Llave foránea?</a:t>
            </a:r>
            <a:endParaRPr lang="es-CO" dirty="0"/>
          </a:p>
        </p:txBody>
      </p:sp>
      <p:graphicFrame>
        <p:nvGraphicFramePr>
          <p:cNvPr id="6" name="Tabla 9">
            <a:extLst>
              <a:ext uri="{FF2B5EF4-FFF2-40B4-BE49-F238E27FC236}">
                <a16:creationId xmlns:a16="http://schemas.microsoft.com/office/drawing/2014/main" id="{ED1364F8-BEBF-42D5-B83D-E750996CB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47122"/>
              </p:ext>
            </p:extLst>
          </p:nvPr>
        </p:nvGraphicFramePr>
        <p:xfrm>
          <a:off x="4452516" y="4744957"/>
          <a:ext cx="220629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71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  <a:gridCol w="709448">
                  <a:extLst>
                    <a:ext uri="{9D8B030D-6E8A-4147-A177-3AD203B41FA5}">
                      <a16:colId xmlns:a16="http://schemas.microsoft.com/office/drawing/2014/main" val="13590137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ClienteID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PlatilloID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Fecha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32" name="Tabla 9">
            <a:extLst>
              <a:ext uri="{FF2B5EF4-FFF2-40B4-BE49-F238E27FC236}">
                <a16:creationId xmlns:a16="http://schemas.microsoft.com/office/drawing/2014/main" id="{59E92FC6-7D2F-4A8C-BCCA-5681D21B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21124"/>
              </p:ext>
            </p:extLst>
          </p:nvPr>
        </p:nvGraphicFramePr>
        <p:xfrm>
          <a:off x="5811804" y="3656489"/>
          <a:ext cx="14810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69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22738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Teléfono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Juan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123456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Daniela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654312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0C54B266-0C2D-4917-941F-464243CAA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19410"/>
              </p:ext>
            </p:extLst>
          </p:nvPr>
        </p:nvGraphicFramePr>
        <p:xfrm>
          <a:off x="3870071" y="3656489"/>
          <a:ext cx="148108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52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06971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Precio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Pizza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Pasta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1477131B-F868-4FFF-9FAD-A1AC473A96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1808" y="4071099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9525396B-BDDD-4E05-9ECB-DC5E3C0C80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83141" y="4342290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945F7-F089-4E85-A802-4B559B01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381235-EF30-4921-B2C1-41C56C0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Estructura que organiza y define cómo se almacenan, relacionan y acceden los datos en una base de datos. </a:t>
            </a:r>
          </a:p>
          <a:p>
            <a:r>
              <a:rPr lang="es-MX" dirty="0"/>
              <a:t>Describe tablas, columnas, tipos de datos, relaciones (como claves primarias y foráneas), y restricciones que aseguran la integridad y consistencia de la información.</a:t>
            </a:r>
            <a:endParaRPr lang="es-CO" dirty="0"/>
          </a:p>
        </p:txBody>
      </p:sp>
      <p:graphicFrame>
        <p:nvGraphicFramePr>
          <p:cNvPr id="4" name="Tabla 9">
            <a:extLst>
              <a:ext uri="{FF2B5EF4-FFF2-40B4-BE49-F238E27FC236}">
                <a16:creationId xmlns:a16="http://schemas.microsoft.com/office/drawing/2014/main" id="{4A90BC8C-FA80-47CF-A196-B216C8E9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41952"/>
              </p:ext>
            </p:extLst>
          </p:nvPr>
        </p:nvGraphicFramePr>
        <p:xfrm>
          <a:off x="4460983" y="5210624"/>
          <a:ext cx="207528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87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830598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830598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ID_votante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ID_candidato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883297"/>
                  </a:ext>
                </a:extLst>
              </a:tr>
            </a:tbl>
          </a:graphicData>
        </a:graphic>
      </p:graphicFrame>
      <p:graphicFrame>
        <p:nvGraphicFramePr>
          <p:cNvPr id="5" name="Tabla 9">
            <a:extLst>
              <a:ext uri="{FF2B5EF4-FFF2-40B4-BE49-F238E27FC236}">
                <a16:creationId xmlns:a16="http://schemas.microsoft.com/office/drawing/2014/main" id="{9420FF3B-B3E7-45FD-9CE5-219F088DE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48706"/>
              </p:ext>
            </p:extLst>
          </p:nvPr>
        </p:nvGraphicFramePr>
        <p:xfrm>
          <a:off x="5820271" y="4122156"/>
          <a:ext cx="118166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171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770493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Juan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Daniela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F9B1B23-58A8-4AB5-A4A6-34B0F5DB9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12867"/>
              </p:ext>
            </p:extLst>
          </p:nvPr>
        </p:nvGraphicFramePr>
        <p:xfrm>
          <a:off x="3878538" y="4122156"/>
          <a:ext cx="131152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55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851574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Trump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Harris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A5BD9BB9-E892-40E8-A185-DC09B1AD5C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90275" y="4536766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825D1F9-B049-4D21-9358-65DDC9E978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91608" y="4807957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5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8AAE4-B031-4B79-8DA6-6C1F86D7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956826"/>
          </a:xfrm>
        </p:spPr>
        <p:txBody>
          <a:bodyPr>
            <a:normAutofit/>
          </a:bodyPr>
          <a:lstStyle/>
          <a:p>
            <a:r>
              <a:rPr lang="es-MX" sz="5400" dirty="0"/>
              <a:t>Contratos Inteligentes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25513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385B0-05E4-49DB-BDCD-2748A7F6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son los contratos inteligentes?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690395-62E9-4CE8-A5BC-66690403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8" y="2152129"/>
            <a:ext cx="790685" cy="46679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7650737-51C4-49A5-9491-061BAF88AAA8}"/>
              </a:ext>
            </a:extLst>
          </p:cNvPr>
          <p:cNvSpPr/>
          <p:nvPr/>
        </p:nvSpPr>
        <p:spPr>
          <a:xfrm>
            <a:off x="838200" y="5681133"/>
            <a:ext cx="10439400" cy="466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Blockchain</a:t>
            </a:r>
            <a:endParaRPr lang="es-C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96E4FDE-0A4A-445A-81CF-3FDD346FDD68}"/>
              </a:ext>
            </a:extLst>
          </p:cNvPr>
          <p:cNvSpPr/>
          <p:nvPr/>
        </p:nvSpPr>
        <p:spPr>
          <a:xfrm>
            <a:off x="838200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9727AAF-65B3-40FA-8604-DB30C7A93E7C}"/>
              </a:ext>
            </a:extLst>
          </p:cNvPr>
          <p:cNvSpPr/>
          <p:nvPr/>
        </p:nvSpPr>
        <p:spPr>
          <a:xfrm>
            <a:off x="1591734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6A2E5D4-EC90-45D7-ACBC-A093FDCCC8A1}"/>
              </a:ext>
            </a:extLst>
          </p:cNvPr>
          <p:cNvSpPr/>
          <p:nvPr/>
        </p:nvSpPr>
        <p:spPr>
          <a:xfrm>
            <a:off x="1320800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3C161FB-8F53-4C2B-8176-BC76B59F5FA2}"/>
              </a:ext>
            </a:extLst>
          </p:cNvPr>
          <p:cNvSpPr/>
          <p:nvPr/>
        </p:nvSpPr>
        <p:spPr>
          <a:xfrm>
            <a:off x="2352092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2782C0-E34B-4B50-B4E1-5914AD411B31}"/>
              </a:ext>
            </a:extLst>
          </p:cNvPr>
          <p:cNvSpPr/>
          <p:nvPr/>
        </p:nvSpPr>
        <p:spPr>
          <a:xfrm>
            <a:off x="3105626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6E34464-7BC8-4A13-8F4A-747D22F1E52A}"/>
              </a:ext>
            </a:extLst>
          </p:cNvPr>
          <p:cNvSpPr/>
          <p:nvPr/>
        </p:nvSpPr>
        <p:spPr>
          <a:xfrm>
            <a:off x="2834692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5817904-FD9B-4B14-ADBF-A41D040B8E2F}"/>
              </a:ext>
            </a:extLst>
          </p:cNvPr>
          <p:cNvSpPr/>
          <p:nvPr/>
        </p:nvSpPr>
        <p:spPr>
          <a:xfrm>
            <a:off x="3859160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5710528-DD04-40E1-A61E-A5E370A95A90}"/>
              </a:ext>
            </a:extLst>
          </p:cNvPr>
          <p:cNvSpPr/>
          <p:nvPr/>
        </p:nvSpPr>
        <p:spPr>
          <a:xfrm>
            <a:off x="4612694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7CA2C6-7D09-4AEB-80CD-A43520957AE3}"/>
              </a:ext>
            </a:extLst>
          </p:cNvPr>
          <p:cNvSpPr/>
          <p:nvPr/>
        </p:nvSpPr>
        <p:spPr>
          <a:xfrm>
            <a:off x="5373052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6F403AD-2A96-4A29-8B73-8434CC219385}"/>
              </a:ext>
            </a:extLst>
          </p:cNvPr>
          <p:cNvSpPr/>
          <p:nvPr/>
        </p:nvSpPr>
        <p:spPr>
          <a:xfrm>
            <a:off x="6126586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46B7FB-6180-4888-A1D0-3FCD2D1A34EE}"/>
              </a:ext>
            </a:extLst>
          </p:cNvPr>
          <p:cNvSpPr/>
          <p:nvPr/>
        </p:nvSpPr>
        <p:spPr>
          <a:xfrm>
            <a:off x="5855652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2983777-3A76-4F8F-A547-48A28FBAC53D}"/>
              </a:ext>
            </a:extLst>
          </p:cNvPr>
          <p:cNvSpPr/>
          <p:nvPr/>
        </p:nvSpPr>
        <p:spPr>
          <a:xfrm>
            <a:off x="6895149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C15AC5B-48AF-4072-8CB1-A3BC6E283E34}"/>
              </a:ext>
            </a:extLst>
          </p:cNvPr>
          <p:cNvSpPr/>
          <p:nvPr/>
        </p:nvSpPr>
        <p:spPr>
          <a:xfrm>
            <a:off x="7648683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BFE6696-6617-4A85-873B-A43CE2C52F5F}"/>
              </a:ext>
            </a:extLst>
          </p:cNvPr>
          <p:cNvSpPr/>
          <p:nvPr/>
        </p:nvSpPr>
        <p:spPr>
          <a:xfrm>
            <a:off x="7377749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5290EDA-F61A-4B44-A710-38553A808FEE}"/>
              </a:ext>
            </a:extLst>
          </p:cNvPr>
          <p:cNvSpPr/>
          <p:nvPr/>
        </p:nvSpPr>
        <p:spPr>
          <a:xfrm>
            <a:off x="8409041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BBC8577-1D21-4B07-9F62-CF91149C2892}"/>
              </a:ext>
            </a:extLst>
          </p:cNvPr>
          <p:cNvSpPr/>
          <p:nvPr/>
        </p:nvSpPr>
        <p:spPr>
          <a:xfrm>
            <a:off x="9162575" y="4971058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170944F3-4536-44F1-A81C-FDD75B458E16}"/>
              </a:ext>
            </a:extLst>
          </p:cNvPr>
          <p:cNvSpPr/>
          <p:nvPr/>
        </p:nvSpPr>
        <p:spPr>
          <a:xfrm>
            <a:off x="8891641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41C007A-2366-4303-85C9-07898E892629}"/>
              </a:ext>
            </a:extLst>
          </p:cNvPr>
          <p:cNvSpPr/>
          <p:nvPr/>
        </p:nvSpPr>
        <p:spPr>
          <a:xfrm>
            <a:off x="9922933" y="4971901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431E707-167D-4C08-8CB9-2FD48EEAFF21}"/>
              </a:ext>
            </a:extLst>
          </p:cNvPr>
          <p:cNvSpPr/>
          <p:nvPr/>
        </p:nvSpPr>
        <p:spPr>
          <a:xfrm>
            <a:off x="10676467" y="4971901"/>
            <a:ext cx="677333" cy="60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8A060144-ED1E-4A0A-AFCD-545FDBAAED22}"/>
              </a:ext>
            </a:extLst>
          </p:cNvPr>
          <p:cNvSpPr/>
          <p:nvPr/>
        </p:nvSpPr>
        <p:spPr>
          <a:xfrm>
            <a:off x="10405533" y="5123738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C77D4598-0542-4622-B5D3-768001C7BCED}"/>
              </a:ext>
            </a:extLst>
          </p:cNvPr>
          <p:cNvSpPr/>
          <p:nvPr/>
        </p:nvSpPr>
        <p:spPr>
          <a:xfrm>
            <a:off x="9662108" y="511922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2EA00443-C3A8-4520-9FD0-85B19275DC8D}"/>
              </a:ext>
            </a:extLst>
          </p:cNvPr>
          <p:cNvSpPr/>
          <p:nvPr/>
        </p:nvSpPr>
        <p:spPr>
          <a:xfrm>
            <a:off x="8130593" y="5126137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2410ABE8-EEA7-4A47-9120-BE14F287BE6B}"/>
              </a:ext>
            </a:extLst>
          </p:cNvPr>
          <p:cNvSpPr/>
          <p:nvPr/>
        </p:nvSpPr>
        <p:spPr>
          <a:xfrm>
            <a:off x="6647286" y="5126137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ED84F8F5-68F0-4836-ADAA-7A5A33BC27B7}"/>
              </a:ext>
            </a:extLst>
          </p:cNvPr>
          <p:cNvSpPr/>
          <p:nvPr/>
        </p:nvSpPr>
        <p:spPr>
          <a:xfrm>
            <a:off x="3597645" y="51314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FC2425A-554B-4703-8AA8-6745F133A849}"/>
              </a:ext>
            </a:extLst>
          </p:cNvPr>
          <p:cNvSpPr/>
          <p:nvPr/>
        </p:nvSpPr>
        <p:spPr>
          <a:xfrm>
            <a:off x="4612692" y="4971052"/>
            <a:ext cx="677333" cy="6000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771D6524-7AE8-4236-9837-E6BADB25B476}"/>
              </a:ext>
            </a:extLst>
          </p:cNvPr>
          <p:cNvSpPr/>
          <p:nvPr/>
        </p:nvSpPr>
        <p:spPr>
          <a:xfrm>
            <a:off x="2108675" y="5117671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Pergamino: vertical 33">
            <a:extLst>
              <a:ext uri="{FF2B5EF4-FFF2-40B4-BE49-F238E27FC236}">
                <a16:creationId xmlns:a16="http://schemas.microsoft.com/office/drawing/2014/main" id="{81844256-5CFB-42A5-BEB5-B5268DB1B8FF}"/>
              </a:ext>
            </a:extLst>
          </p:cNvPr>
          <p:cNvSpPr/>
          <p:nvPr/>
        </p:nvSpPr>
        <p:spPr>
          <a:xfrm>
            <a:off x="1041400" y="1886942"/>
            <a:ext cx="1532942" cy="2816987"/>
          </a:xfrm>
          <a:prstGeom prst="verticalScrol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BD08D6C-1AAC-4F66-B3B5-460B1F25656B}"/>
              </a:ext>
            </a:extLst>
          </p:cNvPr>
          <p:cNvSpPr txBox="1"/>
          <p:nvPr/>
        </p:nvSpPr>
        <p:spPr>
          <a:xfrm>
            <a:off x="1553633" y="2784261"/>
            <a:ext cx="47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C1</a:t>
            </a:r>
          </a:p>
          <a:p>
            <a:pPr algn="ctr"/>
            <a:r>
              <a:rPr lang="es-MX" dirty="0"/>
              <a:t>C2</a:t>
            </a:r>
          </a:p>
          <a:p>
            <a:pPr algn="ctr"/>
            <a:r>
              <a:rPr lang="es-MX" dirty="0"/>
              <a:t>C3</a:t>
            </a:r>
          </a:p>
          <a:p>
            <a:pPr algn="ctr"/>
            <a:r>
              <a:rPr lang="es-MX" dirty="0"/>
              <a:t>…</a:t>
            </a:r>
          </a:p>
          <a:p>
            <a:pPr algn="ctr"/>
            <a:r>
              <a:rPr lang="es-MX" dirty="0"/>
              <a:t>Cn</a:t>
            </a:r>
          </a:p>
          <a:p>
            <a:pPr algn="ctr"/>
            <a:endParaRPr lang="es-CO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EFC6717E-E9BD-46BD-8E2F-3C2777AC1008}"/>
              </a:ext>
            </a:extLst>
          </p:cNvPr>
          <p:cNvSpPr/>
          <p:nvPr/>
        </p:nvSpPr>
        <p:spPr>
          <a:xfrm>
            <a:off x="4341760" y="5122895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206D4A2E-CB7D-4613-A021-4DD8FF99360C}"/>
              </a:ext>
            </a:extLst>
          </p:cNvPr>
          <p:cNvSpPr/>
          <p:nvPr/>
        </p:nvSpPr>
        <p:spPr>
          <a:xfrm>
            <a:off x="5112227" y="5134604"/>
            <a:ext cx="4656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Flecha: hacia abajo 36">
            <a:extLst>
              <a:ext uri="{FF2B5EF4-FFF2-40B4-BE49-F238E27FC236}">
                <a16:creationId xmlns:a16="http://schemas.microsoft.com/office/drawing/2014/main" id="{3DA5DE01-4016-4F1C-8BE2-828093465A3D}"/>
              </a:ext>
            </a:extLst>
          </p:cNvPr>
          <p:cNvSpPr/>
          <p:nvPr/>
        </p:nvSpPr>
        <p:spPr>
          <a:xfrm>
            <a:off x="4688895" y="4343400"/>
            <a:ext cx="482598" cy="5410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8D7CCA7-DA97-406E-B475-60CDF163EFE2}"/>
              </a:ext>
            </a:extLst>
          </p:cNvPr>
          <p:cNvSpPr txBox="1"/>
          <p:nvPr/>
        </p:nvSpPr>
        <p:spPr>
          <a:xfrm>
            <a:off x="3830478" y="3545230"/>
            <a:ext cx="219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Ejecución del contrato inteligente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862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2D7AE-2A8C-4236-AD08-FB154F3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necesitamos para desplegar un Smart </a:t>
            </a:r>
            <a:r>
              <a:rPr lang="es-MX" dirty="0" err="1"/>
              <a:t>Contract</a:t>
            </a:r>
            <a:r>
              <a:rPr lang="es-MX" dirty="0"/>
              <a:t>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879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0829-A35F-4B2E-AAD1-40E2BC03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combustible de </a:t>
            </a:r>
            <a:r>
              <a:rPr lang="es-MX" dirty="0" err="1"/>
              <a:t>Blockchain</a:t>
            </a:r>
            <a:r>
              <a:rPr lang="es-MX" dirty="0"/>
              <a:t> – Gas –</a:t>
            </a:r>
            <a:endParaRPr lang="es-C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7700054-C234-4C0A-8DD8-78234E92F8E2}"/>
              </a:ext>
            </a:extLst>
          </p:cNvPr>
          <p:cNvSpPr/>
          <p:nvPr/>
        </p:nvSpPr>
        <p:spPr>
          <a:xfrm>
            <a:off x="2465236" y="2720793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Operaciones “baratas”</a:t>
            </a:r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E6B4C2B-C6E2-4DAA-A065-6F3DE42112D6}"/>
              </a:ext>
            </a:extLst>
          </p:cNvPr>
          <p:cNvSpPr/>
          <p:nvPr/>
        </p:nvSpPr>
        <p:spPr>
          <a:xfrm>
            <a:off x="2465236" y="4524195"/>
            <a:ext cx="1481667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Operaciones “caras”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7CBBC-3566-47C1-927F-C63DA5B7CF66}"/>
              </a:ext>
            </a:extLst>
          </p:cNvPr>
          <p:cNvSpPr txBox="1"/>
          <p:nvPr/>
        </p:nvSpPr>
        <p:spPr>
          <a:xfrm>
            <a:off x="2698069" y="330499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+, -, *, 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7C2ED0-F011-4E94-BC17-223516068D0C}"/>
              </a:ext>
            </a:extLst>
          </p:cNvPr>
          <p:cNvSpPr txBox="1"/>
          <p:nvPr/>
        </p:nvSpPr>
        <p:spPr>
          <a:xfrm>
            <a:off x="2465236" y="5108395"/>
            <a:ext cx="148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Almacenar información en la </a:t>
            </a:r>
            <a:r>
              <a:rPr lang="es-MX" sz="1400" dirty="0" err="1"/>
              <a:t>Blockchain</a:t>
            </a:r>
            <a:endParaRPr lang="es-MX" sz="1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51AE165-26B8-4C6F-AEEF-AEA57FCE1D26}"/>
              </a:ext>
            </a:extLst>
          </p:cNvPr>
          <p:cNvSpPr/>
          <p:nvPr/>
        </p:nvSpPr>
        <p:spPr>
          <a:xfrm>
            <a:off x="2211236" y="2314393"/>
            <a:ext cx="2023533" cy="38608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6E08C5-9382-40B6-B0F1-22C4F8AA2FCC}"/>
              </a:ext>
            </a:extLst>
          </p:cNvPr>
          <p:cNvSpPr txBox="1"/>
          <p:nvPr/>
        </p:nvSpPr>
        <p:spPr>
          <a:xfrm>
            <a:off x="2465235" y="6185371"/>
            <a:ext cx="148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Operaciones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DEDD2E-0FC4-4196-BB2E-E480459C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68" y="3210939"/>
            <a:ext cx="2122263" cy="2067706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3928F9B-C3D9-49B0-9162-5D930CA1C411}"/>
              </a:ext>
            </a:extLst>
          </p:cNvPr>
          <p:cNvSpPr/>
          <p:nvPr/>
        </p:nvSpPr>
        <p:spPr>
          <a:xfrm>
            <a:off x="4486652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2AD6A4C-D528-482C-81C0-81513D38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99" y="1688616"/>
            <a:ext cx="1207600" cy="1324277"/>
          </a:xfrm>
          <a:prstGeom prst="ellipse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F9D6E75-9F3B-49AC-B40A-50BE9CA6A001}"/>
              </a:ext>
            </a:extLst>
          </p:cNvPr>
          <p:cNvSpPr/>
          <p:nvPr/>
        </p:nvSpPr>
        <p:spPr>
          <a:xfrm>
            <a:off x="7320869" y="4126259"/>
            <a:ext cx="29633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/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𝑢𝑡𝑖𝑙𝑖𝑧𝑎𝑑𝑜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CE0E668-84A5-4676-B8CB-55E54065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904" y="3963309"/>
                <a:ext cx="3293850" cy="298415"/>
              </a:xfrm>
              <a:prstGeom prst="rect">
                <a:avLst/>
              </a:prstGeom>
              <a:blipFill>
                <a:blip r:embed="rId4"/>
                <a:stretch>
                  <a:fillRect l="-1109" r="-739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/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𝑝𝑟𝑒𝑐𝑖𝑜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𝑔𝑤𝑒𝑖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nor/>
                        </m:rPr>
                        <a:rPr lang="es-CO"/>
                        <m:t>0.000000001</m:t>
                      </m:r>
                      <m:r>
                        <m:rPr>
                          <m:nor/>
                        </m:rPr>
                        <a:rPr lang="es-MX" b="0" i="0" smtClean="0"/>
                        <m:t> </m:t>
                      </m:r>
                      <m:r>
                        <m:rPr>
                          <m:nor/>
                        </m:rPr>
                        <a:rPr lang="es-MX" b="0" i="0" smtClean="0"/>
                        <m:t>ETH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C4F1147-6A2C-479D-9FD1-EBD773BE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40" y="4261724"/>
                <a:ext cx="3845348" cy="298415"/>
              </a:xfrm>
              <a:prstGeom prst="rect">
                <a:avLst/>
              </a:prstGeom>
              <a:blipFill>
                <a:blip r:embed="rId5"/>
                <a:stretch>
                  <a:fillRect l="-951" r="-951" b="-265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0AC1FA5-2A59-47F7-BE07-79A9E4DC9ECA}"/>
              </a:ext>
            </a:extLst>
          </p:cNvPr>
          <p:cNvSpPr/>
          <p:nvPr/>
        </p:nvSpPr>
        <p:spPr>
          <a:xfrm>
            <a:off x="8414561" y="3012893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poco complejos</a:t>
            </a:r>
            <a:endParaRPr lang="es-CO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B0D65D17-2564-4D89-9DF2-26D93D9E8D06}"/>
              </a:ext>
            </a:extLst>
          </p:cNvPr>
          <p:cNvSpPr/>
          <p:nvPr/>
        </p:nvSpPr>
        <p:spPr>
          <a:xfrm>
            <a:off x="9940238" y="3304993"/>
            <a:ext cx="557855" cy="51053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A3B529B-5AE0-451C-921F-00F862FFCBF8}"/>
              </a:ext>
            </a:extLst>
          </p:cNvPr>
          <p:cNvSpPr/>
          <p:nvPr/>
        </p:nvSpPr>
        <p:spPr>
          <a:xfrm>
            <a:off x="8414561" y="4861351"/>
            <a:ext cx="1804605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Contratos muy complejos</a:t>
            </a:r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7E1D5ED6-4AC2-4543-9E6D-7623814EBD5C}"/>
              </a:ext>
            </a:extLst>
          </p:cNvPr>
          <p:cNvSpPr/>
          <p:nvPr/>
        </p:nvSpPr>
        <p:spPr>
          <a:xfrm rot="10800000">
            <a:off x="9940238" y="5153451"/>
            <a:ext cx="557855" cy="5105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1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7470</TotalTime>
  <Words>348</Words>
  <Application>Microsoft Office PowerPoint</Application>
  <PresentationFormat>Panorámica</PresentationFormat>
  <Paragraphs>99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 Light</vt:lpstr>
      <vt:lpstr>Cambria Math</vt:lpstr>
      <vt:lpstr>Questrial</vt:lpstr>
      <vt:lpstr>Tema de Psimetría</vt:lpstr>
      <vt:lpstr>Tema de Psimetría (Cameo)</vt:lpstr>
      <vt:lpstr>Modelo de datos y Contratos Inteligentes</vt:lpstr>
      <vt:lpstr>De la clase anterior…</vt:lpstr>
      <vt:lpstr>Requisitos previos</vt:lpstr>
      <vt:lpstr>¿Llave primaria? ¿Llave foránea?</vt:lpstr>
      <vt:lpstr>Modelo de datos</vt:lpstr>
      <vt:lpstr>Contratos Inteligentes</vt:lpstr>
      <vt:lpstr>¿Qué son los contratos inteligentes?</vt:lpstr>
      <vt:lpstr>¿Qué necesitamos para desplegar un Smart Contract?</vt:lpstr>
      <vt:lpstr>El combustible de Blockchain – Gas –</vt:lpstr>
      <vt:lpstr>¿Qué necesitamos para desplegar un Smart Contract?</vt:lpstr>
      <vt:lpstr>Presentación de PowerPoint</vt:lpstr>
      <vt:lpstr>Despliegue del contrato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48</cp:revision>
  <dcterms:created xsi:type="dcterms:W3CDTF">2024-10-18T15:29:07Z</dcterms:created>
  <dcterms:modified xsi:type="dcterms:W3CDTF">2024-10-24T05:58:05Z</dcterms:modified>
</cp:coreProperties>
</file>